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5" r:id="rId4"/>
    <p:sldId id="267" r:id="rId5"/>
    <p:sldId id="277" r:id="rId6"/>
    <p:sldId id="276" r:id="rId7"/>
    <p:sldId id="263" r:id="rId8"/>
    <p:sldId id="257" r:id="rId9"/>
    <p:sldId id="258" r:id="rId10"/>
    <p:sldId id="259" r:id="rId11"/>
    <p:sldId id="262" r:id="rId12"/>
    <p:sldId id="261" r:id="rId13"/>
    <p:sldId id="268" r:id="rId14"/>
    <p:sldId id="269" r:id="rId15"/>
    <p:sldId id="270"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81149" autoAdjust="0"/>
  </p:normalViewPr>
  <p:slideViewPr>
    <p:cSldViewPr snapToGrid="0">
      <p:cViewPr varScale="1">
        <p:scale>
          <a:sx n="60" d="100"/>
          <a:sy n="60" d="100"/>
        </p:scale>
        <p:origin x="11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516D84-6CC0-42AA-915D-BABA7A2F0008}"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189736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241453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3822755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A5F05DC-4232-43CD-81CA-DE134B7048C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18867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2642061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8516D84-6CC0-42AA-915D-BABA7A2F0008}" type="datetimeFigureOut">
              <a:rPr lang="en-US" smtClean="0"/>
              <a:t>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3028065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8516D84-6CC0-42AA-915D-BABA7A2F0008}" type="datetimeFigureOut">
              <a:rPr lang="en-US" smtClean="0"/>
              <a:t>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413936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516D84-6CC0-42AA-915D-BABA7A2F0008}"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3455424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8516D84-6CC0-42AA-915D-BABA7A2F0008}" type="datetimeFigureOut">
              <a:rPr lang="en-US" smtClean="0"/>
              <a:t>6/11/2013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A5F05DC-4232-43CD-81CA-DE134B7048CC}" type="slidenum">
              <a:rPr lang="en-US" smtClean="0"/>
              <a:t>‹#›</a:t>
            </a:fld>
            <a:endParaRPr lang="en-US"/>
          </a:p>
        </p:txBody>
      </p:sp>
    </p:spTree>
    <p:extLst>
      <p:ext uri="{BB962C8B-B14F-4D97-AF65-F5344CB8AC3E}">
        <p14:creationId xmlns:p14="http://schemas.microsoft.com/office/powerpoint/2010/main" val="146345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516D84-6CC0-42AA-915D-BABA7A2F0008}"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114938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16D84-6CC0-42AA-915D-BABA7A2F0008}"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128343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26403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16D84-6CC0-42AA-915D-BABA7A2F0008}" type="datetimeFigureOut">
              <a:rPr lang="en-US" smtClean="0"/>
              <a:t>6/11/2013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364743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516D84-6CC0-42AA-915D-BABA7A2F0008}" type="datetimeFigureOut">
              <a:rPr lang="en-US" smtClean="0"/>
              <a:t>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292698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8516D84-6CC0-42AA-915D-BABA7A2F0008}" type="datetimeFigureOut">
              <a:rPr lang="en-US" smtClean="0"/>
              <a:t>6/11/2013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299608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35516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16D84-6CC0-42AA-915D-BABA7A2F0008}"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F05DC-4232-43CD-81CA-DE134B7048CC}" type="slidenum">
              <a:rPr lang="en-US" smtClean="0"/>
              <a:t>‹#›</a:t>
            </a:fld>
            <a:endParaRPr lang="en-US"/>
          </a:p>
        </p:txBody>
      </p:sp>
    </p:spTree>
    <p:extLst>
      <p:ext uri="{BB962C8B-B14F-4D97-AF65-F5344CB8AC3E}">
        <p14:creationId xmlns:p14="http://schemas.microsoft.com/office/powerpoint/2010/main" val="254237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8516D84-6CC0-42AA-915D-BABA7A2F0008}" type="datetimeFigureOut">
              <a:rPr lang="en-US" smtClean="0"/>
              <a:t>6/11/2013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A5F05DC-4232-43CD-81CA-DE134B7048CC}" type="slidenum">
              <a:rPr lang="en-US" smtClean="0"/>
              <a:t>‹#›</a:t>
            </a:fld>
            <a:endParaRPr lang="en-US"/>
          </a:p>
        </p:txBody>
      </p:sp>
    </p:spTree>
    <p:extLst>
      <p:ext uri="{BB962C8B-B14F-4D97-AF65-F5344CB8AC3E}">
        <p14:creationId xmlns:p14="http://schemas.microsoft.com/office/powerpoint/2010/main" val="21415762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Dialogical Journaling</a:t>
            </a:r>
            <a:endParaRPr lang="en-US" dirty="0"/>
          </a:p>
        </p:txBody>
      </p:sp>
      <p:sp>
        <p:nvSpPr>
          <p:cNvPr id="3" name="Subtitle 2"/>
          <p:cNvSpPr>
            <a:spLocks noGrp="1"/>
          </p:cNvSpPr>
          <p:nvPr>
            <p:ph type="subTitle" idx="1"/>
          </p:nvPr>
        </p:nvSpPr>
        <p:spPr>
          <a:xfrm>
            <a:off x="9195514" y="2601533"/>
            <a:ext cx="2743201" cy="1622737"/>
          </a:xfrm>
        </p:spPr>
        <p:txBody>
          <a:bodyPr anchor="ctr">
            <a:normAutofit/>
          </a:bodyPr>
          <a:lstStyle/>
          <a:p>
            <a:pPr algn="l"/>
            <a:r>
              <a:rPr lang="en-US" sz="2800" dirty="0" smtClean="0"/>
              <a:t>Writing to Engage to the Text</a:t>
            </a:r>
            <a:endParaRPr lang="en-US" sz="2800" dirty="0"/>
          </a:p>
        </p:txBody>
      </p:sp>
      <p:sp>
        <p:nvSpPr>
          <p:cNvPr id="4" name="TextBox 3"/>
          <p:cNvSpPr txBox="1"/>
          <p:nvPr/>
        </p:nvSpPr>
        <p:spPr>
          <a:xfrm>
            <a:off x="6903076" y="5798986"/>
            <a:ext cx="5035640" cy="646331"/>
          </a:xfrm>
          <a:prstGeom prst="rect">
            <a:avLst/>
          </a:prstGeom>
          <a:noFill/>
        </p:spPr>
        <p:txBody>
          <a:bodyPr wrap="square" rtlCol="0">
            <a:spAutoFit/>
          </a:bodyPr>
          <a:lstStyle/>
          <a:p>
            <a:r>
              <a:rPr lang="en-US" dirty="0" smtClean="0"/>
              <a:t>By Doug Reese</a:t>
            </a:r>
          </a:p>
          <a:p>
            <a:r>
              <a:rPr lang="en-US" dirty="0" smtClean="0"/>
              <a:t>English Teacher/EKU Writing Project Fellow</a:t>
            </a:r>
            <a:endParaRPr lang="en-US" dirty="0"/>
          </a:p>
        </p:txBody>
      </p:sp>
    </p:spTree>
    <p:extLst>
      <p:ext uri="{BB962C8B-B14F-4D97-AF65-F5344CB8AC3E}">
        <p14:creationId xmlns:p14="http://schemas.microsoft.com/office/powerpoint/2010/main" val="539603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Student-Centered</a:t>
            </a:r>
            <a:endParaRPr lang="en-US" dirty="0"/>
          </a:p>
        </p:txBody>
      </p:sp>
      <p:sp>
        <p:nvSpPr>
          <p:cNvPr id="4" name="Rectangle 3"/>
          <p:cNvSpPr/>
          <p:nvPr/>
        </p:nvSpPr>
        <p:spPr>
          <a:xfrm>
            <a:off x="6889898" y="2413591"/>
            <a:ext cx="4306186"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765545" y="2700670"/>
            <a:ext cx="5061097"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0321" y="2336873"/>
            <a:ext cx="10859149" cy="3599316"/>
          </a:xfrm>
        </p:spPr>
        <p:txBody>
          <a:bodyPr>
            <a:normAutofit/>
          </a:bodyPr>
          <a:lstStyle/>
          <a:p>
            <a:pPr marL="0" indent="0">
              <a:buNone/>
            </a:pPr>
            <a:r>
              <a:rPr lang="en-US" b="1" dirty="0" smtClean="0"/>
              <a:t>Holistic: </a:t>
            </a:r>
            <a:r>
              <a:rPr lang="en-US" dirty="0" smtClean="0"/>
              <a:t>Young people learn best when they encounter whole ideas, events, and materials in purposeful contexts, not by studying subparts isolated from actual use.</a:t>
            </a:r>
          </a:p>
        </p:txBody>
      </p:sp>
    </p:spTree>
    <p:extLst>
      <p:ext uri="{BB962C8B-B14F-4D97-AF65-F5344CB8AC3E}">
        <p14:creationId xmlns:p14="http://schemas.microsoft.com/office/powerpoint/2010/main" val="687633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Student-Centered</a:t>
            </a:r>
            <a:endParaRPr lang="en-US" dirty="0"/>
          </a:p>
        </p:txBody>
      </p:sp>
      <p:sp>
        <p:nvSpPr>
          <p:cNvPr id="4" name="Rectangle 3"/>
          <p:cNvSpPr/>
          <p:nvPr/>
        </p:nvSpPr>
        <p:spPr>
          <a:xfrm>
            <a:off x="765546" y="2413591"/>
            <a:ext cx="1765004"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765547" y="3059837"/>
            <a:ext cx="2456118"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0321" y="2336873"/>
            <a:ext cx="10627330" cy="3599316"/>
          </a:xfrm>
        </p:spPr>
        <p:txBody>
          <a:bodyPr>
            <a:normAutofit/>
          </a:bodyPr>
          <a:lstStyle/>
          <a:p>
            <a:pPr marL="0" indent="0">
              <a:buNone/>
            </a:pPr>
            <a:r>
              <a:rPr lang="en-US" b="1" dirty="0" smtClean="0"/>
              <a:t>Experiential: </a:t>
            </a:r>
            <a:r>
              <a:rPr lang="en-US" dirty="0" smtClean="0"/>
              <a:t>Active, hands-on, concrete experience is the most powerful and natural form of learning. Students should be immersed in the most direct experience possible for the content of every subject.</a:t>
            </a:r>
          </a:p>
          <a:p>
            <a:pPr marL="0" indent="0">
              <a:buNone/>
            </a:pPr>
            <a:endParaRPr lang="en-US" dirty="0"/>
          </a:p>
        </p:txBody>
      </p:sp>
    </p:spTree>
    <p:extLst>
      <p:ext uri="{BB962C8B-B14F-4D97-AF65-F5344CB8AC3E}">
        <p14:creationId xmlns:p14="http://schemas.microsoft.com/office/powerpoint/2010/main" val="10891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Student-Centered</a:t>
            </a:r>
            <a:endParaRPr lang="en-US" dirty="0"/>
          </a:p>
        </p:txBody>
      </p:sp>
      <p:sp>
        <p:nvSpPr>
          <p:cNvPr id="4" name="Rectangle 3"/>
          <p:cNvSpPr/>
          <p:nvPr/>
        </p:nvSpPr>
        <p:spPr>
          <a:xfrm>
            <a:off x="7671235" y="2424224"/>
            <a:ext cx="3487479"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766395" y="2711303"/>
            <a:ext cx="6591335"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0321" y="2336873"/>
            <a:ext cx="10962180" cy="3896502"/>
          </a:xfrm>
        </p:spPr>
        <p:txBody>
          <a:bodyPr>
            <a:normAutofit/>
          </a:bodyPr>
          <a:lstStyle/>
          <a:p>
            <a:pPr marL="0" indent="0">
              <a:buNone/>
            </a:pPr>
            <a:r>
              <a:rPr lang="en-US" b="1" dirty="0" smtClean="0"/>
              <a:t>Challenging: </a:t>
            </a:r>
            <a:r>
              <a:rPr lang="en-US" dirty="0" smtClean="0"/>
              <a:t>Students learn best when faced with genuine challenges, choices, and responsibility in their own learning. We need to provide ‘content ladders’ that move kids steadily upward in complexity and challenge, as school years and school careers proceed toward college and career readiness.”</a:t>
            </a:r>
          </a:p>
          <a:p>
            <a:endParaRPr lang="en-US" dirty="0"/>
          </a:p>
        </p:txBody>
      </p:sp>
    </p:spTree>
    <p:extLst>
      <p:ext uri="{BB962C8B-B14F-4D97-AF65-F5344CB8AC3E}">
        <p14:creationId xmlns:p14="http://schemas.microsoft.com/office/powerpoint/2010/main" val="3460694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Evidence in the Text</a:t>
            </a:r>
            <a:endParaRPr lang="en-US" dirty="0"/>
          </a:p>
        </p:txBody>
      </p:sp>
      <p:sp>
        <p:nvSpPr>
          <p:cNvPr id="3" name="Content Placeholder 2"/>
          <p:cNvSpPr>
            <a:spLocks noGrp="1"/>
          </p:cNvSpPr>
          <p:nvPr>
            <p:ph idx="1"/>
          </p:nvPr>
        </p:nvSpPr>
        <p:spPr>
          <a:xfrm>
            <a:off x="680321" y="2336873"/>
            <a:ext cx="9613861" cy="3136648"/>
          </a:xfrm>
        </p:spPr>
        <p:txBody>
          <a:bodyPr/>
          <a:lstStyle/>
          <a:p>
            <a:pPr marL="0" indent="0">
              <a:buNone/>
            </a:pPr>
            <a:r>
              <a:rPr lang="en-US" dirty="0"/>
              <a:t>They called him </a:t>
            </a:r>
            <a:r>
              <a:rPr lang="en-US" dirty="0" err="1" smtClean="0"/>
              <a:t>Moché</a:t>
            </a:r>
            <a:r>
              <a:rPr lang="en-US" dirty="0" smtClean="0"/>
              <a:t> </a:t>
            </a:r>
            <a:r>
              <a:rPr lang="en-US" dirty="0"/>
              <a:t>the Beadle, as thought he had never had a surname in his life. He was a man of all work at a Hasidic synagogue. The Jews of Sighet—the little town in Transylvania where I spent my childhood—were very fond of him. He was poor and lived humbly. Generally my fellow townspeople, though they would help the poor, were not particularly fond of them. </a:t>
            </a:r>
            <a:r>
              <a:rPr lang="en-US" dirty="0" err="1" smtClean="0"/>
              <a:t>Moché</a:t>
            </a:r>
            <a:r>
              <a:rPr lang="en-US" dirty="0" smtClean="0"/>
              <a:t> </a:t>
            </a:r>
            <a:r>
              <a:rPr lang="en-US" dirty="0"/>
              <a:t>the Beadle was the exception. Nobody ever felt embarrassed by him. Nobody ever felt encumbered by his presence. He was a past master in the art of being insignificant, of seeming invisible.</a:t>
            </a:r>
          </a:p>
        </p:txBody>
      </p:sp>
      <p:sp>
        <p:nvSpPr>
          <p:cNvPr id="4" name="TextBox 3"/>
          <p:cNvSpPr txBox="1"/>
          <p:nvPr/>
        </p:nvSpPr>
        <p:spPr>
          <a:xfrm>
            <a:off x="680321" y="5589430"/>
            <a:ext cx="10987938" cy="584775"/>
          </a:xfrm>
          <a:prstGeom prst="rect">
            <a:avLst/>
          </a:prstGeom>
          <a:noFill/>
        </p:spPr>
        <p:txBody>
          <a:bodyPr wrap="square" rtlCol="0">
            <a:spAutoFit/>
          </a:bodyPr>
          <a:lstStyle/>
          <a:p>
            <a:r>
              <a:rPr lang="en-US" sz="3200" dirty="0" smtClean="0">
                <a:solidFill>
                  <a:srgbClr val="FFFF00"/>
                </a:solidFill>
              </a:rPr>
              <a:t>What makes </a:t>
            </a:r>
            <a:r>
              <a:rPr lang="en-US" sz="3200" dirty="0" err="1" smtClean="0">
                <a:solidFill>
                  <a:srgbClr val="FFFF00"/>
                </a:solidFill>
              </a:rPr>
              <a:t>Moché</a:t>
            </a:r>
            <a:r>
              <a:rPr lang="en-US" sz="3200" dirty="0" smtClean="0">
                <a:solidFill>
                  <a:srgbClr val="FFFF00"/>
                </a:solidFill>
              </a:rPr>
              <a:t> acceptable to the Jews of Sighet?</a:t>
            </a:r>
            <a:endParaRPr lang="en-US" sz="3200" dirty="0">
              <a:solidFill>
                <a:srgbClr val="FFFF00"/>
              </a:solidFill>
            </a:endParaRPr>
          </a:p>
        </p:txBody>
      </p:sp>
    </p:spTree>
    <p:extLst>
      <p:ext uri="{BB962C8B-B14F-4D97-AF65-F5344CB8AC3E}">
        <p14:creationId xmlns:p14="http://schemas.microsoft.com/office/powerpoint/2010/main" val="691683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Night</a:t>
            </a:r>
            <a:r>
              <a:rPr lang="en-US" dirty="0"/>
              <a:t> Reading Journal </a:t>
            </a:r>
            <a:r>
              <a:rPr lang="en-US" dirty="0" smtClean="0"/>
              <a:t>Entry</a:t>
            </a:r>
            <a:endParaRPr lang="en-US" dirty="0"/>
          </a:p>
        </p:txBody>
      </p:sp>
      <p:sp>
        <p:nvSpPr>
          <p:cNvPr id="3" name="Content Placeholder 2"/>
          <p:cNvSpPr>
            <a:spLocks noGrp="1"/>
          </p:cNvSpPr>
          <p:nvPr>
            <p:ph idx="1"/>
          </p:nvPr>
        </p:nvSpPr>
        <p:spPr>
          <a:xfrm>
            <a:off x="680321" y="2336873"/>
            <a:ext cx="10897786" cy="2943465"/>
          </a:xfrm>
        </p:spPr>
        <p:txBody>
          <a:bodyPr/>
          <a:lstStyle/>
          <a:p>
            <a:pPr marL="0" indent="0">
              <a:buNone/>
            </a:pPr>
            <a:r>
              <a:rPr lang="en-US" dirty="0" smtClean="0"/>
              <a:t>Select </a:t>
            </a:r>
            <a:r>
              <a:rPr lang="en-US" dirty="0"/>
              <a:t>a passage from today’s reading and copy it in the space below. Remember: </a:t>
            </a:r>
          </a:p>
          <a:p>
            <a:r>
              <a:rPr lang="en-US" dirty="0" smtClean="0"/>
              <a:t>Unless </a:t>
            </a:r>
            <a:r>
              <a:rPr lang="en-US" dirty="0"/>
              <a:t>otherwise stated, passage is anything from a clause to a paragraph. </a:t>
            </a:r>
          </a:p>
          <a:p>
            <a:r>
              <a:rPr lang="en-US" dirty="0" smtClean="0"/>
              <a:t>If </a:t>
            </a:r>
            <a:r>
              <a:rPr lang="en-US" dirty="0"/>
              <a:t>the passage is long, and you don’t need the middle part to make your point, use bracketed ellipses […] to replace the part you skip </a:t>
            </a:r>
          </a:p>
          <a:p>
            <a:r>
              <a:rPr lang="en-US" dirty="0" smtClean="0"/>
              <a:t>Get </a:t>
            </a:r>
            <a:r>
              <a:rPr lang="en-US" dirty="0"/>
              <a:t>the page number so you can guide us to your selection</a:t>
            </a:r>
          </a:p>
          <a:p>
            <a:endParaRPr lang="en-US" dirty="0"/>
          </a:p>
        </p:txBody>
      </p:sp>
    </p:spTree>
    <p:extLst>
      <p:ext uri="{BB962C8B-B14F-4D97-AF65-F5344CB8AC3E}">
        <p14:creationId xmlns:p14="http://schemas.microsoft.com/office/powerpoint/2010/main" val="479639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8558" y="-2839447"/>
            <a:ext cx="9775367" cy="12825664"/>
          </a:xfrm>
          <a:prstGeom prst="rect">
            <a:avLst/>
          </a:prstGeom>
        </p:spPr>
      </p:pic>
      <p:sp>
        <p:nvSpPr>
          <p:cNvPr id="5" name="Content Placeholder 2"/>
          <p:cNvSpPr txBox="1">
            <a:spLocks/>
          </p:cNvSpPr>
          <p:nvPr/>
        </p:nvSpPr>
        <p:spPr>
          <a:xfrm>
            <a:off x="2296468" y="369851"/>
            <a:ext cx="6731133" cy="32771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solidFill>
                  <a:schemeClr val="bg1"/>
                </a:solidFill>
              </a:rPr>
              <a:t>“Through the long days and nights, he went from one Jewish house to another, telling the story of </a:t>
            </a:r>
            <a:r>
              <a:rPr lang="en-US" sz="2000" dirty="0" err="1" smtClean="0">
                <a:solidFill>
                  <a:schemeClr val="bg1"/>
                </a:solidFill>
              </a:rPr>
              <a:t>Malka</a:t>
            </a:r>
            <a:r>
              <a:rPr lang="en-US" sz="2000" dirty="0" smtClean="0">
                <a:solidFill>
                  <a:schemeClr val="bg1"/>
                </a:solidFill>
              </a:rPr>
              <a:t>, the young girl who had taken three days to die, and of Tobias, the tailor, who had begged to be killed before his sons…</a:t>
            </a:r>
          </a:p>
          <a:p>
            <a:pPr marL="0" indent="0">
              <a:buFont typeface="Arial" panose="020B0604020202020204" pitchFamily="34" charset="0"/>
              <a:buNone/>
            </a:pPr>
            <a:r>
              <a:rPr lang="en-US" sz="2000" dirty="0" err="1" smtClean="0">
                <a:solidFill>
                  <a:schemeClr val="bg1"/>
                </a:solidFill>
              </a:rPr>
              <a:t>Moché</a:t>
            </a:r>
            <a:r>
              <a:rPr lang="en-US" sz="2000" dirty="0" smtClean="0">
                <a:solidFill>
                  <a:schemeClr val="bg1"/>
                </a:solidFill>
              </a:rPr>
              <a:t> had changed. There was no longer any joy in his eyes. He no longer sang. He no longer talked to me of God of the cabbala, but only of what he had seen. People refused not only to believe his stories, but even to listen to him.”</a:t>
            </a:r>
          </a:p>
          <a:p>
            <a:endParaRPr lang="en-US" dirty="0">
              <a:solidFill>
                <a:schemeClr val="bg1"/>
              </a:solidFill>
            </a:endParaRPr>
          </a:p>
        </p:txBody>
      </p:sp>
      <p:sp>
        <p:nvSpPr>
          <p:cNvPr id="6" name="Rectangle 5"/>
          <p:cNvSpPr/>
          <p:nvPr/>
        </p:nvSpPr>
        <p:spPr>
          <a:xfrm>
            <a:off x="8196856" y="86464"/>
            <a:ext cx="306494" cy="369332"/>
          </a:xfrm>
          <a:prstGeom prst="rect">
            <a:avLst/>
          </a:prstGeom>
        </p:spPr>
        <p:txBody>
          <a:bodyPr wrap="none">
            <a:spAutoFit/>
          </a:bodyPr>
          <a:lstStyle/>
          <a:p>
            <a:r>
              <a:rPr lang="en-US" dirty="0" smtClean="0">
                <a:solidFill>
                  <a:schemeClr val="bg1"/>
                </a:solidFill>
              </a:rPr>
              <a:t>3</a:t>
            </a:r>
          </a:p>
        </p:txBody>
      </p:sp>
      <p:sp>
        <p:nvSpPr>
          <p:cNvPr id="7" name="Content Placeholder 3"/>
          <p:cNvSpPr txBox="1">
            <a:spLocks/>
          </p:cNvSpPr>
          <p:nvPr/>
        </p:nvSpPr>
        <p:spPr>
          <a:xfrm>
            <a:off x="1852864" y="3789947"/>
            <a:ext cx="7495673" cy="3224463"/>
          </a:xfrm>
          <a:prstGeom prst="rect">
            <a:avLst/>
          </a:prstGeom>
          <a:solidFill>
            <a:srgbClr val="FFFFFF">
              <a:alpha val="50196"/>
            </a:srgb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800" dirty="0" err="1" smtClean="0">
                <a:solidFill>
                  <a:schemeClr val="bg1"/>
                </a:solidFill>
              </a:rPr>
              <a:t>Moché</a:t>
            </a:r>
            <a:r>
              <a:rPr lang="en-US" sz="2800" dirty="0" smtClean="0">
                <a:solidFill>
                  <a:schemeClr val="bg1"/>
                </a:solidFill>
              </a:rPr>
              <a:t> is no longer the unobtrusive man of God, but has now become a symbol of the reality of the Jews’ situation, a situation they believe will go away if they refuse </a:t>
            </a:r>
            <a:r>
              <a:rPr lang="en-US" sz="2800" smtClean="0">
                <a:solidFill>
                  <a:schemeClr val="bg1"/>
                </a:solidFill>
              </a:rPr>
              <a:t>to </a:t>
            </a:r>
            <a:r>
              <a:rPr lang="en-US" sz="2800" smtClean="0">
                <a:solidFill>
                  <a:schemeClr val="bg1"/>
                </a:solidFill>
              </a:rPr>
              <a:t>recognize</a:t>
            </a:r>
            <a:r>
              <a:rPr lang="en-US" sz="2800" smtClean="0">
                <a:solidFill>
                  <a:schemeClr val="bg1"/>
                </a:solidFill>
              </a:rPr>
              <a:t> </a:t>
            </a:r>
            <a:r>
              <a:rPr lang="en-US" sz="2800" dirty="0" smtClean="0">
                <a:solidFill>
                  <a:schemeClr val="bg1"/>
                </a:solidFill>
              </a:rPr>
              <a:t>it. As such, if they listen to him, they will have to acknowledge the danger of their situation.</a:t>
            </a:r>
            <a:endParaRPr lang="en-US" sz="2800" dirty="0">
              <a:solidFill>
                <a:schemeClr val="bg1"/>
              </a:solidFill>
            </a:endParaRPr>
          </a:p>
        </p:txBody>
      </p:sp>
    </p:spTree>
    <p:extLst>
      <p:ext uri="{BB962C8B-B14F-4D97-AF65-F5344CB8AC3E}">
        <p14:creationId xmlns:p14="http://schemas.microsoft.com/office/powerpoint/2010/main" val="1563998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0521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8000" dirty="0" smtClean="0">
                <a:latin typeface="Aharoni" panose="02010803020104030203" pitchFamily="2" charset="-79"/>
                <a:cs typeface="Aharoni" panose="02010803020104030203" pitchFamily="2" charset="-79"/>
              </a:rPr>
              <a:t>Don’t Forget to </a:t>
            </a:r>
            <a:r>
              <a:rPr lang="en-US" sz="8000" dirty="0" smtClean="0">
                <a:solidFill>
                  <a:srgbClr val="FFFF00"/>
                </a:solidFill>
                <a:latin typeface="Aharoni" panose="02010803020104030203" pitchFamily="2" charset="-79"/>
                <a:cs typeface="Aharoni" panose="02010803020104030203" pitchFamily="2" charset="-79"/>
              </a:rPr>
              <a:t>PEE</a:t>
            </a:r>
            <a:r>
              <a:rPr lang="en-US" sz="10500" dirty="0" smtClean="0">
                <a:latin typeface="Aharoni" panose="02010803020104030203" pitchFamily="2" charset="-79"/>
                <a:cs typeface="Aharoni" panose="02010803020104030203" pitchFamily="2" charset="-79"/>
              </a:rPr>
              <a:t>!</a:t>
            </a:r>
            <a:endParaRPr lang="en-US" sz="10500" dirty="0">
              <a:latin typeface="Aharoni" panose="02010803020104030203" pitchFamily="2" charset="-79"/>
              <a:cs typeface="Aharoni" panose="02010803020104030203" pitchFamily="2" charset="-79"/>
            </a:endParaRPr>
          </a:p>
        </p:txBody>
      </p:sp>
      <p:sp>
        <p:nvSpPr>
          <p:cNvPr id="6" name="Text Placeholder 5"/>
          <p:cNvSpPr>
            <a:spLocks noGrp="1"/>
          </p:cNvSpPr>
          <p:nvPr>
            <p:ph type="body" idx="1"/>
          </p:nvPr>
        </p:nvSpPr>
        <p:spPr/>
        <p:txBody>
          <a:bodyPr/>
          <a:lstStyle/>
          <a:p>
            <a:pPr>
              <a:spcBef>
                <a:spcPts val="0"/>
              </a:spcBef>
            </a:pPr>
            <a:r>
              <a:rPr lang="en-US" sz="5400" dirty="0" smtClean="0">
                <a:solidFill>
                  <a:srgbClr val="FFFF00"/>
                </a:solidFill>
                <a:latin typeface="Aharoni" panose="02010803020104030203" pitchFamily="2" charset="-79"/>
                <a:cs typeface="Aharoni" panose="02010803020104030203" pitchFamily="2" charset="-79"/>
              </a:rPr>
              <a:t>P</a:t>
            </a:r>
            <a:r>
              <a:rPr lang="en-US" sz="5400" dirty="0" smtClean="0">
                <a:latin typeface="Aharoni" panose="02010803020104030203" pitchFamily="2" charset="-79"/>
                <a:cs typeface="Aharoni" panose="02010803020104030203" pitchFamily="2" charset="-79"/>
              </a:rPr>
              <a:t>oint</a:t>
            </a:r>
            <a:endParaRPr lang="en-US" sz="5400" dirty="0">
              <a:latin typeface="Aharoni" panose="02010803020104030203" pitchFamily="2" charset="-79"/>
              <a:cs typeface="Aharoni" panose="02010803020104030203" pitchFamily="2" charset="-79"/>
            </a:endParaRPr>
          </a:p>
        </p:txBody>
      </p:sp>
      <p:sp>
        <p:nvSpPr>
          <p:cNvPr id="9" name="Text Placeholder 8"/>
          <p:cNvSpPr>
            <a:spLocks noGrp="1"/>
          </p:cNvSpPr>
          <p:nvPr>
            <p:ph type="body" sz="half" idx="15"/>
          </p:nvPr>
        </p:nvSpPr>
        <p:spPr/>
        <p:txBody>
          <a:bodyPr>
            <a:noAutofit/>
          </a:bodyPr>
          <a:lstStyle/>
          <a:p>
            <a:r>
              <a:rPr lang="en-US" sz="3800" dirty="0" smtClean="0">
                <a:latin typeface="Aharoni" panose="02010803020104030203" pitchFamily="2" charset="-79"/>
                <a:cs typeface="Aharoni" panose="02010803020104030203" pitchFamily="2" charset="-79"/>
              </a:rPr>
              <a:t>What point are you trying to make?</a:t>
            </a:r>
          </a:p>
          <a:p>
            <a:r>
              <a:rPr lang="en-US" sz="3800" dirty="0" smtClean="0">
                <a:latin typeface="Aharoni" panose="02010803020104030203" pitchFamily="2" charset="-79"/>
                <a:cs typeface="Aharoni" panose="02010803020104030203" pitchFamily="2" charset="-79"/>
              </a:rPr>
              <a:t>“Claim”</a:t>
            </a:r>
            <a:endParaRPr lang="en-US" sz="3800" dirty="0">
              <a:latin typeface="Aharoni" panose="02010803020104030203" pitchFamily="2" charset="-79"/>
              <a:cs typeface="Aharoni" panose="02010803020104030203" pitchFamily="2" charset="-79"/>
            </a:endParaRPr>
          </a:p>
        </p:txBody>
      </p:sp>
      <p:sp>
        <p:nvSpPr>
          <p:cNvPr id="7" name="Text Placeholder 6"/>
          <p:cNvSpPr>
            <a:spLocks noGrp="1"/>
          </p:cNvSpPr>
          <p:nvPr>
            <p:ph type="body" sz="quarter" idx="3"/>
          </p:nvPr>
        </p:nvSpPr>
        <p:spPr/>
        <p:txBody>
          <a:bodyPr/>
          <a:lstStyle/>
          <a:p>
            <a:pPr>
              <a:spcBef>
                <a:spcPts val="0"/>
              </a:spcBef>
            </a:pPr>
            <a:r>
              <a:rPr lang="en-US" sz="5400" dirty="0" smtClean="0">
                <a:solidFill>
                  <a:srgbClr val="FFFF00"/>
                </a:solidFill>
                <a:latin typeface="Aharoni" panose="02010803020104030203" pitchFamily="2" charset="-79"/>
                <a:cs typeface="Aharoni" panose="02010803020104030203" pitchFamily="2" charset="-79"/>
              </a:rPr>
              <a:t>E</a:t>
            </a:r>
            <a:r>
              <a:rPr lang="en-US" sz="5400" dirty="0" smtClean="0">
                <a:latin typeface="Aharoni" panose="02010803020104030203" pitchFamily="2" charset="-79"/>
                <a:cs typeface="Aharoni" panose="02010803020104030203" pitchFamily="2" charset="-79"/>
              </a:rPr>
              <a:t>vidence</a:t>
            </a:r>
            <a:endParaRPr lang="en-US" sz="5400" dirty="0">
              <a:latin typeface="Aharoni" panose="02010803020104030203" pitchFamily="2" charset="-79"/>
              <a:cs typeface="Aharoni" panose="02010803020104030203" pitchFamily="2" charset="-79"/>
            </a:endParaRPr>
          </a:p>
        </p:txBody>
      </p:sp>
      <p:sp>
        <p:nvSpPr>
          <p:cNvPr id="10" name="Text Placeholder 9"/>
          <p:cNvSpPr>
            <a:spLocks noGrp="1"/>
          </p:cNvSpPr>
          <p:nvPr>
            <p:ph type="body" sz="half" idx="16"/>
          </p:nvPr>
        </p:nvSpPr>
        <p:spPr/>
        <p:txBody>
          <a:bodyPr/>
          <a:lstStyle/>
          <a:p>
            <a:r>
              <a:rPr lang="en-US" sz="3800" dirty="0" smtClean="0">
                <a:latin typeface="Aharoni" panose="02010803020104030203" pitchFamily="2" charset="-79"/>
                <a:cs typeface="Aharoni" panose="02010803020104030203" pitchFamily="2" charset="-79"/>
              </a:rPr>
              <a:t>Substantiate your Claim with Evidence!</a:t>
            </a:r>
            <a:endParaRPr lang="en-US" sz="3800" dirty="0">
              <a:latin typeface="Aharoni" panose="02010803020104030203" pitchFamily="2" charset="-79"/>
              <a:cs typeface="Aharoni" panose="02010803020104030203" pitchFamily="2" charset="-79"/>
            </a:endParaRPr>
          </a:p>
        </p:txBody>
      </p:sp>
      <p:sp>
        <p:nvSpPr>
          <p:cNvPr id="8" name="Text Placeholder 7"/>
          <p:cNvSpPr>
            <a:spLocks noGrp="1"/>
          </p:cNvSpPr>
          <p:nvPr>
            <p:ph type="body" sz="quarter" idx="13"/>
          </p:nvPr>
        </p:nvSpPr>
        <p:spPr/>
        <p:txBody>
          <a:bodyPr/>
          <a:lstStyle/>
          <a:p>
            <a:pPr>
              <a:spcBef>
                <a:spcPts val="0"/>
              </a:spcBef>
            </a:pPr>
            <a:r>
              <a:rPr lang="en-US" sz="5400" dirty="0" smtClean="0">
                <a:solidFill>
                  <a:srgbClr val="FFFF00"/>
                </a:solidFill>
                <a:latin typeface="Aharoni" panose="02010803020104030203" pitchFamily="2" charset="-79"/>
                <a:cs typeface="Aharoni" panose="02010803020104030203" pitchFamily="2" charset="-79"/>
              </a:rPr>
              <a:t>E</a:t>
            </a:r>
            <a:r>
              <a:rPr lang="en-US" sz="5400" dirty="0" smtClean="0">
                <a:latin typeface="Aharoni" panose="02010803020104030203" pitchFamily="2" charset="-79"/>
                <a:cs typeface="Aharoni" panose="02010803020104030203" pitchFamily="2" charset="-79"/>
              </a:rPr>
              <a:t>xplain</a:t>
            </a:r>
            <a:endParaRPr lang="en-US" sz="5400" dirty="0">
              <a:latin typeface="Aharoni" panose="02010803020104030203" pitchFamily="2" charset="-79"/>
              <a:cs typeface="Aharoni" panose="02010803020104030203" pitchFamily="2" charset="-79"/>
            </a:endParaRPr>
          </a:p>
        </p:txBody>
      </p:sp>
      <p:sp>
        <p:nvSpPr>
          <p:cNvPr id="11" name="Text Placeholder 10"/>
          <p:cNvSpPr>
            <a:spLocks noGrp="1"/>
          </p:cNvSpPr>
          <p:nvPr>
            <p:ph type="body" sz="half" idx="17"/>
          </p:nvPr>
        </p:nvSpPr>
        <p:spPr/>
        <p:txBody>
          <a:bodyPr/>
          <a:lstStyle/>
          <a:p>
            <a:r>
              <a:rPr lang="en-US" sz="3800" dirty="0" smtClean="0">
                <a:latin typeface="Aharoni" panose="02010803020104030203" pitchFamily="2" charset="-79"/>
                <a:cs typeface="Aharoni" panose="02010803020104030203" pitchFamily="2" charset="-79"/>
              </a:rPr>
              <a:t>How does the Evidence Support the Claim?</a:t>
            </a:r>
            <a:endParaRPr lang="en-US" sz="3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64968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grpId="0"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ppt_x</p:attrName>
                                        </p:attrNameLst>
                                      </p:cBhvr>
                                      <p:tavLst>
                                        <p:tav tm="0">
                                          <p:val>
                                            <p:strVal val="#ppt_x-#ppt_w/2"/>
                                          </p:val>
                                        </p:tav>
                                        <p:tav tm="100000">
                                          <p:val>
                                            <p:strVal val="#ppt_x"/>
                                          </p:val>
                                        </p:tav>
                                      </p:tavLst>
                                    </p:anim>
                                    <p:anim calcmode="lin" valueType="num">
                                      <p:cBhvr>
                                        <p:cTn id="15"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grpId="0"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p:cTn id="21" dur="500" fill="hold"/>
                                        <p:tgtEl>
                                          <p:spTgt spid="8">
                                            <p:txEl>
                                              <p:pRg st="0" end="0"/>
                                            </p:txEl>
                                          </p:spTgt>
                                        </p:tgtEl>
                                        <p:attrNameLst>
                                          <p:attrName>ppt_x</p:attrName>
                                        </p:attrNameLst>
                                      </p:cBhvr>
                                      <p:tavLst>
                                        <p:tav tm="0">
                                          <p:val>
                                            <p:strVal val="#ppt_x-#ppt_w/2"/>
                                          </p:val>
                                        </p:tav>
                                        <p:tav tm="100000">
                                          <p:val>
                                            <p:strVal val="#ppt_x"/>
                                          </p:val>
                                        </p:tav>
                                      </p:tavLst>
                                    </p:anim>
                                    <p:anim calcmode="lin" valueType="num">
                                      <p:cBhvr>
                                        <p:cTn id="22"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2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fade">
                                      <p:cBhvr>
                                        <p:cTn id="29" dur="1000"/>
                                        <p:tgtEl>
                                          <p:spTgt spid="9">
                                            <p:txEl>
                                              <p:pRg st="0" end="0"/>
                                            </p:txEl>
                                          </p:spTgt>
                                        </p:tgtEl>
                                      </p:cBhvr>
                                    </p:animEffect>
                                    <p:anim calcmode="lin" valueType="num">
                                      <p:cBhvr>
                                        <p:cTn id="3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fade">
                                      <p:cBhvr>
                                        <p:cTn id="36" dur="1000"/>
                                        <p:tgtEl>
                                          <p:spTgt spid="9">
                                            <p:txEl>
                                              <p:pRg st="1" end="1"/>
                                            </p:txEl>
                                          </p:spTgt>
                                        </p:tgtEl>
                                      </p:cBhvr>
                                    </p:animEffect>
                                    <p:anim calcmode="lin" valueType="num">
                                      <p:cBhvr>
                                        <p:cTn id="3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fade">
                                      <p:cBhvr>
                                        <p:cTn id="43" dur="1000"/>
                                        <p:tgtEl>
                                          <p:spTgt spid="10">
                                            <p:txEl>
                                              <p:pRg st="0" end="0"/>
                                            </p:txEl>
                                          </p:spTgt>
                                        </p:tgtEl>
                                      </p:cBhvr>
                                    </p:animEffect>
                                    <p:anim calcmode="lin" valueType="num">
                                      <p:cBhvr>
                                        <p:cTn id="4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1">
                                            <p:txEl>
                                              <p:pRg st="0" end="0"/>
                                            </p:txEl>
                                          </p:spTgt>
                                        </p:tgtEl>
                                        <p:attrNameLst>
                                          <p:attrName>style.visibility</p:attrName>
                                        </p:attrNameLst>
                                      </p:cBhvr>
                                      <p:to>
                                        <p:strVal val="visible"/>
                                      </p:to>
                                    </p:set>
                                    <p:animEffect transition="in" filter="fade">
                                      <p:cBhvr>
                                        <p:cTn id="50" dur="1000"/>
                                        <p:tgtEl>
                                          <p:spTgt spid="11">
                                            <p:txEl>
                                              <p:pRg st="0" end="0"/>
                                            </p:txEl>
                                          </p:spTgt>
                                        </p:tgtEl>
                                      </p:cBhvr>
                                    </p:animEffect>
                                    <p:anim calcmode="lin" valueType="num">
                                      <p:cBhvr>
                                        <p:cTn id="5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P spid="7" grpId="0" build="p"/>
      <p:bldP spid="10" grpId="0" build="p"/>
      <p:bldP spid="8" grpId="0" build="p"/>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806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457200">
              <a:buNone/>
            </a:pPr>
            <a:r>
              <a:rPr lang="en-US" dirty="0" smtClean="0"/>
              <a:t>Wiesel</a:t>
            </a:r>
            <a:r>
              <a:rPr lang="en-US" dirty="0"/>
              <a:t>, E. </a:t>
            </a:r>
            <a:r>
              <a:rPr lang="en-US" dirty="0" smtClean="0"/>
              <a:t>(2006). </a:t>
            </a:r>
            <a:r>
              <a:rPr lang="en-US" i="1" dirty="0" smtClean="0"/>
              <a:t>Night</a:t>
            </a:r>
            <a:r>
              <a:rPr lang="en-US" dirty="0" smtClean="0"/>
              <a:t>. Hill and Wang: New York.</a:t>
            </a:r>
          </a:p>
          <a:p>
            <a:pPr marL="0" indent="-457200">
              <a:buNone/>
            </a:pPr>
            <a:r>
              <a:rPr lang="en-US" dirty="0" err="1" smtClean="0"/>
              <a:t>Zemelman</a:t>
            </a:r>
            <a:r>
              <a:rPr lang="en-US" dirty="0" smtClean="0"/>
              <a:t>, </a:t>
            </a:r>
            <a:r>
              <a:rPr lang="en-US" dirty="0" err="1" smtClean="0"/>
              <a:t>Daniels,Hyde</a:t>
            </a:r>
            <a:r>
              <a:rPr lang="en-US" dirty="0" smtClean="0"/>
              <a:t>. (2012). </a:t>
            </a:r>
            <a:r>
              <a:rPr lang="en-US" i="1" dirty="0" smtClean="0"/>
              <a:t>Best Practice</a:t>
            </a:r>
            <a:r>
              <a:rPr lang="en-US" dirty="0" smtClean="0"/>
              <a:t>. 4</a:t>
            </a:r>
            <a:r>
              <a:rPr lang="en-US" baseline="30000" dirty="0" smtClean="0"/>
              <a:t>th</a:t>
            </a:r>
            <a:r>
              <a:rPr lang="en-US" dirty="0" smtClean="0"/>
              <a:t> ed. Heinemann: </a:t>
            </a:r>
            <a:br>
              <a:rPr lang="en-US" dirty="0" smtClean="0"/>
            </a:br>
            <a:r>
              <a:rPr lang="en-US" dirty="0" smtClean="0"/>
              <a:t>          Portsmouth, NH.</a:t>
            </a:r>
            <a:endParaRPr lang="en-US" dirty="0"/>
          </a:p>
        </p:txBody>
      </p:sp>
    </p:spTree>
    <p:extLst>
      <p:ext uri="{BB962C8B-B14F-4D97-AF65-F5344CB8AC3E}">
        <p14:creationId xmlns:p14="http://schemas.microsoft.com/office/powerpoint/2010/main" val="1422566974"/>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Text Placeholder 4"/>
          <p:cNvSpPr>
            <a:spLocks noGrp="1"/>
          </p:cNvSpPr>
          <p:nvPr>
            <p:ph type="body" idx="1"/>
          </p:nvPr>
        </p:nvSpPr>
        <p:spPr/>
        <p:txBody>
          <a:bodyPr/>
          <a:lstStyle/>
          <a:p>
            <a:r>
              <a:rPr lang="en-US" dirty="0" smtClean="0"/>
              <a:t>Writing to Engage the Text</a:t>
            </a:r>
            <a:endParaRPr lang="en-US" dirty="0"/>
          </a:p>
        </p:txBody>
      </p:sp>
    </p:spTree>
    <p:extLst>
      <p:ext uri="{BB962C8B-B14F-4D97-AF65-F5344CB8AC3E}">
        <p14:creationId xmlns:p14="http://schemas.microsoft.com/office/powerpoint/2010/main" val="3713300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Reading Informational Texts</a:t>
            </a:r>
            <a:endParaRPr lang="en-US" dirty="0"/>
          </a:p>
        </p:txBody>
      </p:sp>
      <p:sp>
        <p:nvSpPr>
          <p:cNvPr id="5" name="Content Placeholder 4"/>
          <p:cNvSpPr>
            <a:spLocks noGrp="1"/>
          </p:cNvSpPr>
          <p:nvPr>
            <p:ph idx="1"/>
          </p:nvPr>
        </p:nvSpPr>
        <p:spPr/>
        <p:txBody>
          <a:bodyPr/>
          <a:lstStyle/>
          <a:p>
            <a:r>
              <a:rPr lang="en-US" dirty="0"/>
              <a:t>I can </a:t>
            </a:r>
            <a:r>
              <a:rPr lang="en-US" b="1" dirty="0">
                <a:solidFill>
                  <a:srgbClr val="FFFF00"/>
                </a:solidFill>
              </a:rPr>
              <a:t>locate</a:t>
            </a:r>
            <a:r>
              <a:rPr lang="en-US" dirty="0"/>
              <a:t> and </a:t>
            </a:r>
            <a:r>
              <a:rPr lang="en-US" b="1" dirty="0">
                <a:solidFill>
                  <a:srgbClr val="FFFF00"/>
                </a:solidFill>
              </a:rPr>
              <a:t>cite</a:t>
            </a:r>
            <a:r>
              <a:rPr lang="en-US" dirty="0"/>
              <a:t> strong thorough text evidence to </a:t>
            </a:r>
            <a:r>
              <a:rPr lang="en-US" b="1" dirty="0">
                <a:solidFill>
                  <a:srgbClr val="FFFF00"/>
                </a:solidFill>
              </a:rPr>
              <a:t>support</a:t>
            </a:r>
            <a:r>
              <a:rPr lang="en-US" dirty="0"/>
              <a:t> my analysis of an informational text</a:t>
            </a:r>
            <a:r>
              <a:rPr lang="en-US" dirty="0" smtClean="0"/>
              <a:t>. </a:t>
            </a:r>
          </a:p>
          <a:p>
            <a:pPr lvl="1"/>
            <a:r>
              <a:rPr lang="en-US" b="1" dirty="0" smtClean="0"/>
              <a:t>CCSI RI-09/10-1</a:t>
            </a:r>
            <a:endParaRPr lang="en-US" b="1" dirty="0"/>
          </a:p>
          <a:p>
            <a:r>
              <a:rPr lang="en-US" dirty="0"/>
              <a:t>I can </a:t>
            </a:r>
            <a:r>
              <a:rPr lang="en-US" b="1" dirty="0">
                <a:solidFill>
                  <a:srgbClr val="FFFF00"/>
                </a:solidFill>
              </a:rPr>
              <a:t>analyze</a:t>
            </a:r>
            <a:r>
              <a:rPr lang="en-US" dirty="0"/>
              <a:t> in detail how an author </a:t>
            </a:r>
            <a:r>
              <a:rPr lang="en-US" b="1" dirty="0">
                <a:solidFill>
                  <a:srgbClr val="FFFF00"/>
                </a:solidFill>
              </a:rPr>
              <a:t>develops</a:t>
            </a:r>
            <a:r>
              <a:rPr lang="en-US" dirty="0"/>
              <a:t> central </a:t>
            </a:r>
            <a:r>
              <a:rPr lang="en-US" b="1" dirty="0"/>
              <a:t>themes</a:t>
            </a:r>
            <a:r>
              <a:rPr lang="en-US" dirty="0"/>
              <a:t> in their analysis of an event in </a:t>
            </a:r>
            <a:r>
              <a:rPr lang="en-US" b="1" dirty="0">
                <a:solidFill>
                  <a:srgbClr val="FFFF00"/>
                </a:solidFill>
              </a:rPr>
              <a:t>multiple</a:t>
            </a:r>
            <a:r>
              <a:rPr lang="en-US" dirty="0"/>
              <a:t> specific portions of an informative text. </a:t>
            </a:r>
            <a:endParaRPr lang="en-US" dirty="0" smtClean="0"/>
          </a:p>
          <a:p>
            <a:pPr lvl="1"/>
            <a:r>
              <a:rPr lang="en-US" dirty="0" smtClean="0"/>
              <a:t>RI-09/10-2 </a:t>
            </a:r>
          </a:p>
          <a:p>
            <a:pPr lvl="1"/>
            <a:r>
              <a:rPr lang="en-US" dirty="0" smtClean="0"/>
              <a:t>RI-09/10-3 </a:t>
            </a:r>
          </a:p>
          <a:p>
            <a:pPr lvl="1"/>
            <a:r>
              <a:rPr lang="en-US" dirty="0" smtClean="0"/>
              <a:t>RI-09/10-5</a:t>
            </a:r>
            <a:endParaRPr lang="en-US" dirty="0"/>
          </a:p>
          <a:p>
            <a:endParaRPr lang="en-US" dirty="0"/>
          </a:p>
        </p:txBody>
      </p:sp>
    </p:spTree>
    <p:extLst>
      <p:ext uri="{BB962C8B-B14F-4D97-AF65-F5344CB8AC3E}">
        <p14:creationId xmlns:p14="http://schemas.microsoft.com/office/powerpoint/2010/main" val="3501403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idx="1"/>
          </p:nvPr>
        </p:nvSpPr>
        <p:spPr/>
        <p:txBody>
          <a:bodyPr/>
          <a:lstStyle/>
          <a:p>
            <a:r>
              <a:rPr lang="en-US" dirty="0"/>
              <a:t>I can </a:t>
            </a:r>
            <a:r>
              <a:rPr lang="en-US" b="1" dirty="0">
                <a:solidFill>
                  <a:srgbClr val="FFFF00"/>
                </a:solidFill>
              </a:rPr>
              <a:t>write to draw evidence </a:t>
            </a:r>
            <a:r>
              <a:rPr lang="en-US" dirty="0"/>
              <a:t>from informational texts that I read to </a:t>
            </a:r>
            <a:r>
              <a:rPr lang="en-US" b="1" dirty="0">
                <a:solidFill>
                  <a:srgbClr val="FFFF00"/>
                </a:solidFill>
              </a:rPr>
              <a:t>support</a:t>
            </a:r>
            <a:r>
              <a:rPr lang="en-US" dirty="0"/>
              <a:t> my analysis of the text. </a:t>
            </a:r>
          </a:p>
          <a:p>
            <a:pPr lvl="1"/>
            <a:r>
              <a:rPr lang="en-US" dirty="0"/>
              <a:t>W-09/10-9 </a:t>
            </a:r>
          </a:p>
          <a:p>
            <a:pPr lvl="1"/>
            <a:r>
              <a:rPr lang="en-US" dirty="0" smtClean="0"/>
              <a:t>W-09/10-10</a:t>
            </a:r>
            <a:endParaRPr lang="en-US" dirty="0"/>
          </a:p>
          <a:p>
            <a:r>
              <a:rPr lang="en-US" dirty="0"/>
              <a:t>I can write </a:t>
            </a:r>
            <a:r>
              <a:rPr lang="en-US" b="1" dirty="0">
                <a:solidFill>
                  <a:srgbClr val="FFFF00"/>
                </a:solidFill>
              </a:rPr>
              <a:t>informative/explanatory</a:t>
            </a:r>
            <a:r>
              <a:rPr lang="en-US" dirty="0"/>
              <a:t> texts to explore advanced ideas by </a:t>
            </a:r>
            <a:r>
              <a:rPr lang="en-US" b="1" dirty="0">
                <a:solidFill>
                  <a:srgbClr val="FFFF00"/>
                </a:solidFill>
              </a:rPr>
              <a:t>developing</a:t>
            </a:r>
            <a:r>
              <a:rPr lang="en-US" dirty="0"/>
              <a:t> my position through quotations and </a:t>
            </a:r>
            <a:r>
              <a:rPr lang="en-US" b="1" dirty="0">
                <a:solidFill>
                  <a:srgbClr val="FFFF00"/>
                </a:solidFill>
              </a:rPr>
              <a:t>analysis</a:t>
            </a:r>
            <a:r>
              <a:rPr lang="en-US" dirty="0"/>
              <a:t> of those quotations. </a:t>
            </a:r>
            <a:endParaRPr lang="en-US" dirty="0" smtClean="0"/>
          </a:p>
          <a:p>
            <a:pPr lvl="1"/>
            <a:r>
              <a:rPr lang="en-US" dirty="0" smtClean="0"/>
              <a:t>W-09/10-2b</a:t>
            </a:r>
            <a:endParaRPr lang="en-US" dirty="0"/>
          </a:p>
          <a:p>
            <a:endParaRPr lang="en-US" dirty="0"/>
          </a:p>
        </p:txBody>
      </p:sp>
    </p:spTree>
    <p:extLst>
      <p:ext uri="{BB962C8B-B14F-4D97-AF65-F5344CB8AC3E}">
        <p14:creationId xmlns:p14="http://schemas.microsoft.com/office/powerpoint/2010/main" val="4116534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Context</a:t>
            </a:r>
            <a:endParaRPr lang="en-US" dirty="0"/>
          </a:p>
        </p:txBody>
      </p:sp>
      <p:sp>
        <p:nvSpPr>
          <p:cNvPr id="5" name="Text Placeholder 4"/>
          <p:cNvSpPr>
            <a:spLocks noGrp="1"/>
          </p:cNvSpPr>
          <p:nvPr>
            <p:ph type="body" idx="1"/>
          </p:nvPr>
        </p:nvSpPr>
        <p:spPr/>
        <p:txBody>
          <a:bodyPr/>
          <a:lstStyle/>
          <a:p>
            <a:r>
              <a:rPr lang="en-US" dirty="0" smtClean="0"/>
              <a:t>Writing to Engage Text</a:t>
            </a:r>
            <a:endParaRPr lang="en-US" dirty="0"/>
          </a:p>
        </p:txBody>
      </p:sp>
    </p:spTree>
    <p:extLst>
      <p:ext uri="{BB962C8B-B14F-4D97-AF65-F5344CB8AC3E}">
        <p14:creationId xmlns:p14="http://schemas.microsoft.com/office/powerpoint/2010/main" val="7749834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Overview of WWII by guest lecturer</a:t>
            </a:r>
          </a:p>
          <a:p>
            <a:r>
              <a:rPr lang="en-US" dirty="0" smtClean="0"/>
              <a:t>Established student </a:t>
            </a:r>
            <a:r>
              <a:rPr lang="en-US" dirty="0"/>
              <a:t>q</a:t>
            </a:r>
            <a:r>
              <a:rPr lang="en-US" dirty="0" smtClean="0"/>
              <a:t>uestions </a:t>
            </a:r>
            <a:r>
              <a:rPr lang="en-US" dirty="0"/>
              <a:t>a</a:t>
            </a:r>
            <a:r>
              <a:rPr lang="en-US" dirty="0" smtClean="0"/>
              <a:t>bout </a:t>
            </a:r>
            <a:r>
              <a:rPr lang="en-US" dirty="0"/>
              <a:t>H</a:t>
            </a:r>
            <a:r>
              <a:rPr lang="en-US" dirty="0" smtClean="0"/>
              <a:t>olocaust</a:t>
            </a:r>
          </a:p>
          <a:p>
            <a:r>
              <a:rPr lang="en-US" dirty="0" smtClean="0"/>
              <a:t>Students received essay question options for unit test</a:t>
            </a:r>
          </a:p>
          <a:p>
            <a:r>
              <a:rPr lang="en-US" dirty="0" smtClean="0"/>
              <a:t>PEE (</a:t>
            </a:r>
            <a:r>
              <a:rPr lang="en-US" dirty="0" err="1" smtClean="0"/>
              <a:t>Point</a:t>
            </a:r>
            <a:r>
              <a:rPr lang="en-US" dirty="0" err="1" smtClean="0">
                <a:sym typeface="Wingdings" panose="05000000000000000000" pitchFamily="2" charset="2"/>
              </a:rPr>
              <a:t>EvidenceExplain</a:t>
            </a:r>
            <a:r>
              <a:rPr lang="en-US" dirty="0" smtClean="0">
                <a:sym typeface="Wingdings" panose="05000000000000000000" pitchFamily="2" charset="2"/>
              </a:rPr>
              <a:t>) strategy expectation</a:t>
            </a:r>
          </a:p>
          <a:p>
            <a:r>
              <a:rPr lang="en-US" dirty="0" smtClean="0">
                <a:sym typeface="Wingdings" panose="05000000000000000000" pitchFamily="2" charset="2"/>
              </a:rPr>
              <a:t>Moving toward Triple Decker Paragraphs</a:t>
            </a:r>
            <a:endParaRPr lang="en-US" dirty="0"/>
          </a:p>
        </p:txBody>
      </p:sp>
    </p:spTree>
    <p:extLst>
      <p:ext uri="{BB962C8B-B14F-4D97-AF65-F5344CB8AC3E}">
        <p14:creationId xmlns:p14="http://schemas.microsoft.com/office/powerpoint/2010/main" val="31769057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Best Practices</a:t>
            </a:r>
            <a:endParaRPr lang="en-US" dirty="0"/>
          </a:p>
        </p:txBody>
      </p:sp>
      <p:sp>
        <p:nvSpPr>
          <p:cNvPr id="5" name="Text Placeholder 4"/>
          <p:cNvSpPr>
            <a:spLocks noGrp="1"/>
          </p:cNvSpPr>
          <p:nvPr>
            <p:ph type="body" idx="1"/>
          </p:nvPr>
        </p:nvSpPr>
        <p:spPr/>
        <p:txBody>
          <a:bodyPr/>
          <a:lstStyle/>
          <a:p>
            <a:r>
              <a:rPr lang="en-US" dirty="0" smtClean="0"/>
              <a:t>Writing to Engage the Text</a:t>
            </a:r>
            <a:endParaRPr lang="en-US" dirty="0"/>
          </a:p>
        </p:txBody>
      </p:sp>
    </p:spTree>
    <p:extLst>
      <p:ext uri="{BB962C8B-B14F-4D97-AF65-F5344CB8AC3E}">
        <p14:creationId xmlns:p14="http://schemas.microsoft.com/office/powerpoint/2010/main" val="963365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Student-Centered</a:t>
            </a:r>
            <a:endParaRPr lang="en-US" dirty="0"/>
          </a:p>
        </p:txBody>
      </p:sp>
      <p:sp>
        <p:nvSpPr>
          <p:cNvPr id="4" name="Rectangle 3"/>
          <p:cNvSpPr/>
          <p:nvPr/>
        </p:nvSpPr>
        <p:spPr>
          <a:xfrm>
            <a:off x="6283842" y="2413591"/>
            <a:ext cx="3487479"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6283842" y="3724940"/>
            <a:ext cx="1456661"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781413" y="2700670"/>
            <a:ext cx="1919258"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pPr marL="0" indent="0">
              <a:buNone/>
            </a:pPr>
            <a:r>
              <a:rPr lang="en-US" dirty="0" smtClean="0"/>
              <a:t>“The best starting point for schooling is young people’s questions and interests; all across the curriculum, beginning with students’ own questions should take precedence over the recounting of arbitrarily and distantly selected information. For almost any chunk of required subject matter, we can find “a way in”—a subtopic, puzzle, an angle, an implication—that can activate kids’ intrinsic motivation.</a:t>
            </a:r>
          </a:p>
        </p:txBody>
      </p:sp>
    </p:spTree>
    <p:extLst>
      <p:ext uri="{BB962C8B-B14F-4D97-AF65-F5344CB8AC3E}">
        <p14:creationId xmlns:p14="http://schemas.microsoft.com/office/powerpoint/2010/main" val="2021672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Student-Centered</a:t>
            </a:r>
            <a:endParaRPr lang="en-US" dirty="0"/>
          </a:p>
        </p:txBody>
      </p:sp>
      <p:sp>
        <p:nvSpPr>
          <p:cNvPr id="5" name="Rectangle 4"/>
          <p:cNvSpPr/>
          <p:nvPr/>
        </p:nvSpPr>
        <p:spPr>
          <a:xfrm>
            <a:off x="838201" y="2312175"/>
            <a:ext cx="1522228" cy="2870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2237747"/>
            <a:ext cx="10515600" cy="1447662"/>
          </a:xfrm>
        </p:spPr>
        <p:txBody>
          <a:bodyPr>
            <a:normAutofit/>
          </a:bodyPr>
          <a:lstStyle/>
          <a:p>
            <a:pPr marL="0" indent="0">
              <a:buNone/>
            </a:pPr>
            <a:r>
              <a:rPr lang="en-US" b="1" dirty="0" smtClean="0"/>
              <a:t>Authentic: </a:t>
            </a:r>
            <a:r>
              <a:rPr lang="en-US" dirty="0" smtClean="0"/>
              <a:t>Real, rich complex ideas and materials are at the heart of the curriculum. Lessons or textbooks that water down, control, or oversimplify content ultimately disempower students.</a:t>
            </a:r>
          </a:p>
        </p:txBody>
      </p:sp>
    </p:spTree>
    <p:extLst>
      <p:ext uri="{BB962C8B-B14F-4D97-AF65-F5344CB8AC3E}">
        <p14:creationId xmlns:p14="http://schemas.microsoft.com/office/powerpoint/2010/main" val="2230959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Berli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97</TotalTime>
  <Words>824</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Aharoni</vt:lpstr>
      <vt:lpstr>Arial</vt:lpstr>
      <vt:lpstr>Trebuchet MS</vt:lpstr>
      <vt:lpstr>Wingdings</vt:lpstr>
      <vt:lpstr>Berlin</vt:lpstr>
      <vt:lpstr>Dialogical Journaling</vt:lpstr>
      <vt:lpstr>Objectives</vt:lpstr>
      <vt:lpstr>Reading Informational Texts</vt:lpstr>
      <vt:lpstr>Writing</vt:lpstr>
      <vt:lpstr>Context</vt:lpstr>
      <vt:lpstr>Context</vt:lpstr>
      <vt:lpstr>Best Practices</vt:lpstr>
      <vt:lpstr>Student-Centered</vt:lpstr>
      <vt:lpstr>Student-Centered</vt:lpstr>
      <vt:lpstr>Student-Centered</vt:lpstr>
      <vt:lpstr>Student-Centered</vt:lpstr>
      <vt:lpstr>Student-Centered</vt:lpstr>
      <vt:lpstr>Locating Evidence in the Text</vt:lpstr>
      <vt:lpstr>Night Reading Journal Entry</vt:lpstr>
      <vt:lpstr>PowerPoint Presentation</vt:lpstr>
      <vt:lpstr>PowerPoint Presentation</vt:lpstr>
      <vt:lpstr>Don’t Forget to PEE!</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Reese, Doug</dc:creator>
  <cp:lastModifiedBy>Reese, Doug</cp:lastModifiedBy>
  <cp:revision>13</cp:revision>
  <dcterms:created xsi:type="dcterms:W3CDTF">2013-06-11T00:43:47Z</dcterms:created>
  <dcterms:modified xsi:type="dcterms:W3CDTF">2013-06-11T10:42:51Z</dcterms:modified>
</cp:coreProperties>
</file>